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64" r:id="rId5"/>
    <p:sldId id="265" r:id="rId6"/>
    <p:sldId id="267" r:id="rId7"/>
    <p:sldId id="268" r:id="rId8"/>
    <p:sldId id="272" r:id="rId9"/>
    <p:sldId id="273" r:id="rId10"/>
    <p:sldId id="269" r:id="rId11"/>
    <p:sldId id="270" r:id="rId12"/>
    <p:sldId id="266" r:id="rId13"/>
    <p:sldId id="271" r:id="rId14"/>
  </p:sldIdLst>
  <p:sldSz cx="12192000" cy="6858000"/>
  <p:notesSz cx="6865938" cy="9998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4BE779-F333-4F7C-AC14-5295C6E963F0}" v="1" dt="2020-04-27T15:55:41.7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tair Strayton" userId="54cf08bdfc25132b" providerId="LiveId" clId="{034BE779-F333-4F7C-AC14-5295C6E963F0}"/>
    <pc:docChg chg="modSld">
      <pc:chgData name="Alistair Strayton" userId="54cf08bdfc25132b" providerId="LiveId" clId="{034BE779-F333-4F7C-AC14-5295C6E963F0}" dt="2020-04-27T15:56:02.023" v="6" actId="14100"/>
      <pc:docMkLst>
        <pc:docMk/>
      </pc:docMkLst>
      <pc:sldChg chg="modSp">
        <pc:chgData name="Alistair Strayton" userId="54cf08bdfc25132b" providerId="LiveId" clId="{034BE779-F333-4F7C-AC14-5295C6E963F0}" dt="2020-04-27T15:56:02.023" v="6" actId="14100"/>
        <pc:sldMkLst>
          <pc:docMk/>
          <pc:sldMk cId="4268399292" sldId="264"/>
        </pc:sldMkLst>
        <pc:picChg chg="mod">
          <ac:chgData name="Alistair Strayton" userId="54cf08bdfc25132b" providerId="LiveId" clId="{034BE779-F333-4F7C-AC14-5295C6E963F0}" dt="2020-04-27T15:56:02.023" v="6" actId="14100"/>
          <ac:picMkLst>
            <pc:docMk/>
            <pc:sldMk cId="4268399292" sldId="264"/>
            <ac:picMk id="21" creationId="{B7D18EC0-71FE-4588-85DE-3D465BC6C2BF}"/>
          </ac:picMkLst>
        </pc:picChg>
        <pc:picChg chg="mod">
          <ac:chgData name="Alistair Strayton" userId="54cf08bdfc25132b" providerId="LiveId" clId="{034BE779-F333-4F7C-AC14-5295C6E963F0}" dt="2020-04-27T15:55:53.199" v="4" actId="14100"/>
          <ac:picMkLst>
            <pc:docMk/>
            <pc:sldMk cId="4268399292" sldId="264"/>
            <ac:picMk id="22" creationId="{7CEEB49D-698B-4C1C-A5DA-04047682DBB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41D06ED0-1F26-454B-B67A-67A563A8447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9" tIns="48180" rIns="96359" bIns="4818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4" y="4811574"/>
            <a:ext cx="5492750" cy="3936742"/>
          </a:xfrm>
          <a:prstGeom prst="rect">
            <a:avLst/>
          </a:prstGeom>
        </p:spPr>
        <p:txBody>
          <a:bodyPr vert="horz" lIns="96359" tIns="48180" rIns="96359" bIns="481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9E7AF5D8-1F05-48ED-8E4A-12DF23A77C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15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440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632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376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863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473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74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142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2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444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97444-58CA-428B-98AD-227E882B5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7FB410-21BB-4711-A41C-CFC183458F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A0506-BFD3-40B0-A201-5065B24AE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FF89-3D73-4E9B-BE1E-45C87218D723}" type="datetime1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AA743-A7FC-4E80-AC63-433C40166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33622-3F99-4BA3-A8A4-8CE5512C2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894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7DC0B-90F0-40DA-BF4A-1EE3344C7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06052-49EC-4B26-81E2-D2F5C899F1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41AF0-6649-406B-A588-44F867CB3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56BC-C05B-4CD0-AADB-EE74B56E2E70}" type="datetime1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85DB2-E2C0-4EB4-AEE3-A13B535A1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27997-F0C8-45FC-97ED-B922F9BA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727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0BB8A2-54FB-4AC4-A496-D892590803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610B1-D4A2-49B6-AC30-EA357F9BF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FDD9E-20D5-4DD9-86E0-16EF61416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53B6-3CC2-477A-99E3-207C3D83100F}" type="datetime1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559BE-CD51-4700-B1B6-58A86EE5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EAE30-46E0-47FE-98F5-DCC62A24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398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870E-81AE-4784-B253-D00D0C0EC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A28E4-CFE3-4FFB-AD74-EC0B01A66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805AC-6E88-4E1D-84EB-3088DA778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1A46-AC9E-4BF9-8906-BC445D17B1B2}" type="datetime1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5CFAC-2981-4624-A8DE-57A2D041B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EE4AF-E334-44CB-9B9F-E79351CF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48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70DC7-5601-4323-A10D-588D254E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05F0C-96A1-4C73-B74B-68A0EC2A2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98F3B-AFD0-48F5-9C17-46C277A6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3E22-76FF-4D99-A07F-FBBF05ECEFBF}" type="datetime1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375A5-8B34-4C2B-856B-3CFEB3A1B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800B6-722F-4EE0-80D4-2CCFBB3D1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8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CDDD6-4F9B-4341-A079-A473E8917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41AF4-CBC8-48EA-86F0-96AFEB2592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45709-27F0-4157-8399-B3593F72B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0CCB5-AF64-49CC-8F67-BA2176A38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538A-9AD3-4562-925B-5BA8E1AA4279}" type="datetime1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32F678-22B9-4FD5-A197-613C4CE9E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36F21-E5AB-4488-BCF1-6A1281B21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69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5EBAA-3190-4245-B37E-3DAEB46A7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1C23B-440B-4FB0-97D0-43709842A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75A205-5C1D-4642-B209-C65993662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F3485F-8462-47B4-BB9A-B3F920F1EA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2987CA-2F33-412D-9340-F633B74029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A232FB-D739-4DFC-8203-760080828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81575-FC21-4F72-9495-344C5D510227}" type="datetime1">
              <a:rPr lang="en-GB" smtClean="0"/>
              <a:t>27/04/2020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3B8FBB-DF31-48C5-9683-C792C81A7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845900-2A29-4133-83AA-BFA2D357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69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9E89-3A24-404C-946F-F43494EA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78F2A0-688D-4B10-9E72-75FB76E5C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1E68-C151-435A-8222-B9BB1983971F}" type="datetime1">
              <a:rPr lang="en-GB" smtClean="0"/>
              <a:t>27/04/2020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B98D39-A7CB-40EC-99AC-F1324743E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6C117-ECF8-4BDE-8CC7-67F6A103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928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2F8F1A-6632-4ABC-A61D-3BE1B3128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FFC-3947-4643-9571-C2489B0870C8}" type="datetime1">
              <a:rPr lang="en-GB" smtClean="0"/>
              <a:t>27/04/2020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8E694-2B38-4796-9FD2-13C7DAF70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D8A79-9033-422B-B9BB-F20BC7E1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552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69243-003E-47B1-AD28-C56A4E49D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E5A77-550E-49D8-8474-689AC13D4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6DE0A-935F-4B30-B821-68478F09E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3F4C1-283B-45BB-9447-FB75EEB6A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9DB68-5464-4523-A98B-CD2C608C43DC}" type="datetime1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19CDB-0338-4E6F-9A81-A5B19CCA0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02D56-D0C8-4321-9F79-72B1C77C6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57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BAC76-CD2C-483F-9CC7-EEF6F9BDF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7DC319-AB35-4701-9C71-DB1649A26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51A90-712A-49C8-89D7-82AF293B0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53047-E8E1-48B2-B254-778FF3596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A0A09-9D51-442A-B7A6-706333BF911A}" type="datetime1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15E357-C5AA-4421-A821-6DFBCB38E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DD2B9-6535-407F-A1E8-A0BD7E4A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611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B4564F-4FD9-4507-BD69-91924AE6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140F4-3B65-46B0-B87E-C7D52E6EB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AA53A-0EB5-44D4-8A53-07091BAA7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25C36-F3BD-434E-AA9E-4419F7793A4E}" type="datetime1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D27F9-EA9B-4195-AAB7-07CD07BF2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8AED-EDA7-4635-BAF1-60886372A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95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s://explorify.wellcome.ac.uk/en/activities/whats-going-on/shooting-sprouts/classroom?view-type=public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8.jpeg"/><Relationship Id="rId3" Type="http://schemas.openxmlformats.org/officeDocument/2006/relationships/hyperlink" Target="https://www.bbc.co.uk/bitesize/topics/zgssgk7/articles/zyv3jty" TargetMode="External"/><Relationship Id="rId7" Type="http://schemas.openxmlformats.org/officeDocument/2006/relationships/image" Target="../media/image13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6.jpeg"/><Relationship Id="rId5" Type="http://schemas.openxmlformats.org/officeDocument/2006/relationships/image" Target="../media/image6.png"/><Relationship Id="rId15" Type="http://schemas.openxmlformats.org/officeDocument/2006/relationships/image" Target="../media/image20.jpe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15.jpeg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6.pn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hyperlink" Target="https://www.bbc.co.uk/bitesize/clips/zvypyrd" TargetMode="External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 descr="Close-up of pink flowering plant">
            <a:extLst>
              <a:ext uri="{FF2B5EF4-FFF2-40B4-BE49-F238E27FC236}">
                <a16:creationId xmlns:a16="http://schemas.microsoft.com/office/drawing/2014/main" id="{7CEEB49D-698B-4C1C-A5DA-04047682DB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09877" y="466819"/>
            <a:ext cx="8982121" cy="5924361"/>
          </a:xfr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F6FC01-7A4C-42A0-A671-9933A7CC75A2}"/>
              </a:ext>
            </a:extLst>
          </p:cNvPr>
          <p:cNvSpPr/>
          <p:nvPr/>
        </p:nvSpPr>
        <p:spPr>
          <a:xfrm>
            <a:off x="0" y="6940"/>
            <a:ext cx="7219950" cy="6824678"/>
          </a:xfrm>
          <a:custGeom>
            <a:avLst/>
            <a:gdLst>
              <a:gd name="connsiteX0" fmla="*/ 5164852 w 5265336"/>
              <a:gd name="connsiteY0" fmla="*/ 90435 h 7355394"/>
              <a:gd name="connsiteX1" fmla="*/ 2642716 w 5265336"/>
              <a:gd name="connsiteY1" fmla="*/ 7285055 h 7355394"/>
              <a:gd name="connsiteX2" fmla="*/ 0 w 5265336"/>
              <a:gd name="connsiteY2" fmla="*/ 7355394 h 7355394"/>
              <a:gd name="connsiteX3" fmla="*/ 10048 w 5265336"/>
              <a:gd name="connsiteY3" fmla="*/ 20097 h 7355394"/>
              <a:gd name="connsiteX4" fmla="*/ 5265336 w 5265336"/>
              <a:gd name="connsiteY4" fmla="*/ 0 h 7355394"/>
              <a:gd name="connsiteX5" fmla="*/ 5255288 w 5265336"/>
              <a:gd name="connsiteY5" fmla="*/ 0 h 73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5336" h="7355394">
                <a:moveTo>
                  <a:pt x="5164852" y="90435"/>
                </a:moveTo>
                <a:lnTo>
                  <a:pt x="2642716" y="7285055"/>
                </a:lnTo>
                <a:lnTo>
                  <a:pt x="0" y="7355394"/>
                </a:lnTo>
                <a:cubicBezTo>
                  <a:pt x="3349" y="4910295"/>
                  <a:pt x="6699" y="2465196"/>
                  <a:pt x="10048" y="20097"/>
                </a:cubicBezTo>
                <a:lnTo>
                  <a:pt x="5265336" y="0"/>
                </a:lnTo>
                <a:lnTo>
                  <a:pt x="5255288" y="0"/>
                </a:lnTo>
              </a:path>
            </a:pathLst>
          </a:cu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E50E18B-F434-4647-9123-D05FAAB53E96}"/>
              </a:ext>
            </a:extLst>
          </p:cNvPr>
          <p:cNvSpPr txBox="1">
            <a:spLocks/>
          </p:cNvSpPr>
          <p:nvPr/>
        </p:nvSpPr>
        <p:spPr>
          <a:xfrm>
            <a:off x="722630" y="641564"/>
            <a:ext cx="5422900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4400" kern="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Living things and their habitats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8DA896D1-C048-4C77-9F3B-54911F60C082}"/>
              </a:ext>
            </a:extLst>
          </p:cNvPr>
          <p:cNvSpPr/>
          <p:nvPr/>
        </p:nvSpPr>
        <p:spPr>
          <a:xfrm>
            <a:off x="722630" y="2145506"/>
            <a:ext cx="810260" cy="67314"/>
          </a:xfrm>
          <a:custGeom>
            <a:avLst/>
            <a:gdLst/>
            <a:ahLst/>
            <a:cxnLst/>
            <a:rect l="l" t="t" r="r" b="b"/>
            <a:pathLst>
              <a:path w="810260">
                <a:moveTo>
                  <a:pt x="0" y="0"/>
                </a:moveTo>
                <a:lnTo>
                  <a:pt x="810006" y="0"/>
                </a:lnTo>
              </a:path>
            </a:pathLst>
          </a:custGeom>
          <a:ln w="762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Calibri" panose="020F0502020204030204" pitchFamily="34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D86310-5FDD-4454-92F2-FCB9396B3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00" y="7251692"/>
            <a:ext cx="1981200" cy="2891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571E163-626D-475E-A518-59C3025AF857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9FD0E528-065B-4B07-8252-55F07F81D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8C883CF-17F6-4C7B-A00B-B3E4BA853FC3}"/>
              </a:ext>
            </a:extLst>
          </p:cNvPr>
          <p:cNvSpPr/>
          <p:nvPr/>
        </p:nvSpPr>
        <p:spPr>
          <a:xfrm>
            <a:off x="0" y="2823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B370D3A3-4B18-46A8-9623-BCE4A8D48555}"/>
              </a:ext>
            </a:extLst>
          </p:cNvPr>
          <p:cNvSpPr txBox="1">
            <a:spLocks/>
          </p:cNvSpPr>
          <p:nvPr/>
        </p:nvSpPr>
        <p:spPr>
          <a:xfrm>
            <a:off x="717550" y="2362546"/>
            <a:ext cx="54229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Introduction to asexual and sexual reproduction in plants</a:t>
            </a: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84AD8CF2-1F27-4141-A103-04168FC7AC96}"/>
              </a:ext>
            </a:extLst>
          </p:cNvPr>
          <p:cNvSpPr txBox="1">
            <a:spLocks/>
          </p:cNvSpPr>
          <p:nvPr/>
        </p:nvSpPr>
        <p:spPr>
          <a:xfrm>
            <a:off x="717550" y="5439710"/>
            <a:ext cx="542290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Year 5</a:t>
            </a:r>
          </a:p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Age 9-10 </a:t>
            </a:r>
            <a:b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</a:br>
            <a:endParaRPr lang="en-GB" sz="2400" i="1" kern="0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7D18EC0-71FE-4588-85DE-3D465BC6C2B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7291388" y="641564"/>
            <a:ext cx="4622446" cy="55914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48DBB14-452D-48E7-8FC6-16F403D91C1C}"/>
              </a:ext>
            </a:extLst>
          </p:cNvPr>
          <p:cNvSpPr txBox="1"/>
          <p:nvPr/>
        </p:nvSpPr>
        <p:spPr>
          <a:xfrm>
            <a:off x="7463337" y="525845"/>
            <a:ext cx="435352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For parents</a:t>
            </a:r>
          </a:p>
          <a:p>
            <a:r>
              <a:rPr lang="en-GB" i="1" dirty="0">
                <a:solidFill>
                  <a:schemeClr val="bg1"/>
                </a:solidFill>
              </a:rPr>
              <a:t>Thank you for supporting your child’s learning in science.</a:t>
            </a:r>
          </a:p>
          <a:p>
            <a:r>
              <a:rPr lang="en-GB" b="1" i="1" dirty="0">
                <a:solidFill>
                  <a:schemeClr val="bg1"/>
                </a:solidFill>
              </a:rPr>
              <a:t>Before the session: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Please read slide 2 so you know what your child is learning and what you need to get ready.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As an alternative to lined paper, slide 5 may be printed for your child to record on.</a:t>
            </a:r>
          </a:p>
          <a:p>
            <a:pPr fontAlgn="base"/>
            <a:r>
              <a:rPr lang="en-GB" b="1" i="1" dirty="0">
                <a:solidFill>
                  <a:schemeClr val="bg1"/>
                </a:solidFill>
              </a:rPr>
              <a:t>During the session: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Share the learning intentions on slide 2.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Support your child with the main activities on slides 3 to 7, as needed.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Slide 8 has optional extra investigations.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Slide 9 has a glossary of key terms.</a:t>
            </a:r>
          </a:p>
          <a:p>
            <a:pPr fontAlgn="base"/>
            <a:r>
              <a:rPr lang="en-GB" b="1" i="1" dirty="0">
                <a:solidFill>
                  <a:schemeClr val="bg1"/>
                </a:solidFill>
              </a:rPr>
              <a:t>Reviewing with your child: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Slide 10 gives an idea of what your child may produce.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99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1974850" y="195873"/>
            <a:ext cx="9391665" cy="640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rgbClr val="FF0000"/>
                </a:solidFill>
              </a:rPr>
              <a:t>Possible learning outcome: </a:t>
            </a:r>
            <a:r>
              <a:rPr lang="en-GB" sz="1800" dirty="0"/>
              <a:t>I can </a:t>
            </a: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identify a variety of fruits we eat and compare their seeds. </a:t>
            </a:r>
            <a:r>
              <a:rPr lang="en-GB" sz="18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5D3255-F0A5-4F6E-8307-C2ECD988BDF3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Picture 23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0EE25CAF-C579-48C2-9CA1-CC51C2E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7A6832-0ED3-4245-83DB-D3AD92D15CCB}"/>
              </a:ext>
            </a:extLst>
          </p:cNvPr>
          <p:cNvSpPr txBox="1"/>
          <p:nvPr/>
        </p:nvSpPr>
        <p:spPr>
          <a:xfrm>
            <a:off x="111152" y="6408507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401A7F-DEF2-471B-895A-AFB028894AAB}" type="slidenum">
              <a:rPr lang="en-GB" smtClean="0"/>
              <a:t>10</a:t>
            </a:fld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DA7BD9-485A-4E50-9BE5-CDCB29DCC649}"/>
              </a:ext>
            </a:extLst>
          </p:cNvPr>
          <p:cNvGrpSpPr/>
          <p:nvPr/>
        </p:nvGrpSpPr>
        <p:grpSpPr>
          <a:xfrm>
            <a:off x="279862" y="228599"/>
            <a:ext cx="1544715" cy="2526689"/>
            <a:chOff x="257452" y="328474"/>
            <a:chExt cx="1544715" cy="2435255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E2ADF750-B0C9-490C-A789-87B7B92D30E8}"/>
                </a:ext>
              </a:extLst>
            </p:cNvPr>
            <p:cNvSpPr/>
            <p:nvPr/>
          </p:nvSpPr>
          <p:spPr>
            <a:xfrm>
              <a:off x="257452" y="328474"/>
              <a:ext cx="1544715" cy="2423604"/>
            </a:xfrm>
            <a:prstGeom prst="wedgeRoundRectCallout">
              <a:avLst>
                <a:gd name="adj1" fmla="val 48707"/>
                <a:gd name="adj2" fmla="val 57724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D806011-4143-4E15-806A-C24211AA6278}"/>
                </a:ext>
              </a:extLst>
            </p:cNvPr>
            <p:cNvSpPr txBox="1"/>
            <p:nvPr/>
          </p:nvSpPr>
          <p:spPr>
            <a:xfrm>
              <a:off x="346229" y="390617"/>
              <a:ext cx="1453718" cy="2373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There are many possible outcomes. This shows an example of four fruits.</a:t>
              </a:r>
            </a:p>
            <a:p>
              <a:r>
                <a:rPr lang="en-GB" sz="1400" dirty="0"/>
                <a:t>Try measuring the largest seed to the nearest millimetre.</a:t>
              </a:r>
            </a:p>
            <a:p>
              <a:endParaRPr lang="en-GB" sz="1400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4BCFB54-B6E2-46EF-B653-EC915152F1FD}"/>
              </a:ext>
            </a:extLst>
          </p:cNvPr>
          <p:cNvGrpSpPr/>
          <p:nvPr/>
        </p:nvGrpSpPr>
        <p:grpSpPr>
          <a:xfrm>
            <a:off x="257451" y="3179046"/>
            <a:ext cx="1544715" cy="2877878"/>
            <a:chOff x="257452" y="328474"/>
            <a:chExt cx="1544715" cy="2423604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548B3183-0402-4734-8A96-A0481562660D}"/>
                </a:ext>
              </a:extLst>
            </p:cNvPr>
            <p:cNvSpPr/>
            <p:nvPr/>
          </p:nvSpPr>
          <p:spPr>
            <a:xfrm>
              <a:off x="257452" y="328474"/>
              <a:ext cx="1544715" cy="2423604"/>
            </a:xfrm>
            <a:prstGeom prst="wedgeRoundRectCallout">
              <a:avLst>
                <a:gd name="adj1" fmla="val 45833"/>
                <a:gd name="adj2" fmla="val 57450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1421E7A-98C6-4FE5-A6B9-A7E146E15F46}"/>
                </a:ext>
              </a:extLst>
            </p:cNvPr>
            <p:cNvSpPr txBox="1"/>
            <p:nvPr/>
          </p:nvSpPr>
          <p:spPr>
            <a:xfrm>
              <a:off x="346230" y="429294"/>
              <a:ext cx="1453719" cy="1979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It is hard to count the seeds for some fruits like the tomato, melon or cucumber. Try spreading them out on a plate and putting the seeds in groups of 10 to make counting easier.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0B81B7-8044-486E-BE1F-A2BEA4BF0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002" y="530225"/>
            <a:ext cx="9347786" cy="628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40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4140"/>
            <a:ext cx="5181600" cy="25076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1800" dirty="0"/>
              <a:t>Key Learning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Plants reproduce both </a:t>
            </a:r>
            <a:r>
              <a:rPr lang="en-GB" sz="1800" b="1" dirty="0"/>
              <a:t>asexually</a:t>
            </a:r>
            <a:r>
              <a:rPr lang="en-GB" sz="1800" dirty="0"/>
              <a:t> and </a:t>
            </a:r>
            <a:r>
              <a:rPr lang="en-GB" sz="1800" b="1" dirty="0"/>
              <a:t>sexually</a:t>
            </a:r>
            <a:r>
              <a:rPr lang="en-GB" sz="1800" dirty="0"/>
              <a:t>. </a:t>
            </a:r>
          </a:p>
          <a:p>
            <a:pPr>
              <a:lnSpc>
                <a:spcPct val="100000"/>
              </a:lnSpc>
            </a:pPr>
            <a:r>
              <a:rPr lang="en-GB" sz="1800" b="1" dirty="0"/>
              <a:t>Bulbs, tubers, runners </a:t>
            </a:r>
            <a:r>
              <a:rPr lang="en-GB" sz="1800" dirty="0"/>
              <a:t>and </a:t>
            </a:r>
            <a:r>
              <a:rPr lang="en-GB" sz="1800" b="1" dirty="0"/>
              <a:t>plantlets</a:t>
            </a:r>
            <a:r>
              <a:rPr lang="en-GB" sz="1800" dirty="0"/>
              <a:t> are examples of </a:t>
            </a:r>
            <a:r>
              <a:rPr lang="en-GB" sz="1800" b="1" dirty="0"/>
              <a:t>asexual plant reproduction</a:t>
            </a:r>
            <a:r>
              <a:rPr lang="en-GB" sz="1800" dirty="0"/>
              <a:t> which involves only one parent.</a:t>
            </a:r>
          </a:p>
          <a:p>
            <a:pPr>
              <a:lnSpc>
                <a:spcPct val="100000"/>
              </a:lnSpc>
            </a:pPr>
            <a:r>
              <a:rPr lang="en-GB" sz="1800" b="1" dirty="0"/>
              <a:t>Seeds</a:t>
            </a:r>
            <a:r>
              <a:rPr lang="en-GB" sz="1800" dirty="0"/>
              <a:t> are formed as part of </a:t>
            </a:r>
            <a:r>
              <a:rPr lang="en-GB" sz="1800" b="1" dirty="0"/>
              <a:t>sexual plant reproduction </a:t>
            </a:r>
            <a:r>
              <a:rPr lang="en-GB" sz="1800" dirty="0"/>
              <a:t>and are often held in </a:t>
            </a:r>
            <a:r>
              <a:rPr lang="en-GB" sz="1800" b="1" dirty="0"/>
              <a:t>fruits</a:t>
            </a:r>
            <a:r>
              <a:rPr lang="en-GB" sz="1800" dirty="0"/>
              <a:t>.</a:t>
            </a:r>
            <a:endParaRPr lang="en-GB" sz="1800" b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5DACEB-595C-438F-A77A-E53F98A2A227}"/>
              </a:ext>
            </a:extLst>
          </p:cNvPr>
          <p:cNvSpPr txBox="1">
            <a:spLocks/>
          </p:cNvSpPr>
          <p:nvPr/>
        </p:nvSpPr>
        <p:spPr>
          <a:xfrm>
            <a:off x="6141599" y="1644140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solidFill>
                  <a:srgbClr val="0070C0"/>
                </a:solidFill>
              </a:rPr>
              <a:t> </a:t>
            </a:r>
            <a:r>
              <a:rPr lang="en-GB" sz="2000" b="1" dirty="0">
                <a:solidFill>
                  <a:srgbClr val="0070C0"/>
                </a:solidFill>
              </a:rPr>
              <a:t>Activities </a:t>
            </a:r>
            <a:r>
              <a:rPr lang="en-GB" sz="2000" dirty="0">
                <a:solidFill>
                  <a:srgbClr val="0070C0"/>
                </a:solidFill>
              </a:rPr>
              <a:t>(pages 3-7): 40 - 50 mins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70C0"/>
                </a:solidFill>
              </a:rPr>
              <a:t>Use lined paper, a ruler and a pencil.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70C0"/>
                </a:solidFill>
              </a:rPr>
              <a:t>Alternatively, print page 7 as a worksheet.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70C0"/>
                </a:solidFill>
              </a:rPr>
              <a:t>For the practical activity you will need three or four pieces of fruit. See page 7 for suggestions.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b="1" dirty="0">
                <a:solidFill>
                  <a:srgbClr val="0070C0"/>
                </a:solidFill>
              </a:rPr>
              <a:t>Find out more…</a:t>
            </a:r>
            <a:endParaRPr lang="en-GB" sz="20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70C0"/>
                </a:solidFill>
              </a:rPr>
              <a:t>You may like to investigate seed patterns or try growing a plant from a cutting.</a:t>
            </a: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E22C57-FD54-40A0-AEBD-999E75A7D497}"/>
              </a:ext>
            </a:extLst>
          </p:cNvPr>
          <p:cNvSpPr txBox="1">
            <a:spLocks/>
          </p:cNvSpPr>
          <p:nvPr/>
        </p:nvSpPr>
        <p:spPr>
          <a:xfrm>
            <a:off x="838198" y="4235939"/>
            <a:ext cx="5181600" cy="1941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1600" dirty="0"/>
              <a:t>I can…</a:t>
            </a:r>
          </a:p>
          <a:p>
            <a:pPr>
              <a:lnSpc>
                <a:spcPct val="100000"/>
              </a:lnSpc>
            </a:pPr>
            <a:r>
              <a:rPr lang="en-GB" sz="1600" dirty="0"/>
              <a:t>explain the difference between sexual and asexual reproduction and give examples of how plants reproduce in both ways.</a:t>
            </a:r>
          </a:p>
          <a:p>
            <a:pPr>
              <a:lnSpc>
                <a:spcPct val="100000"/>
              </a:lnSpc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identify a variety of fruits we eat and compare their seeds. 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endParaRPr lang="en-GB" sz="1600" dirty="0"/>
          </a:p>
        </p:txBody>
      </p:sp>
      <p:pic>
        <p:nvPicPr>
          <p:cNvPr id="14" name="Picture 13" descr="Notepad, Memo, Pencil, Writing, Note">
            <a:extLst>
              <a:ext uri="{FF2B5EF4-FFF2-40B4-BE49-F238E27FC236}">
                <a16:creationId xmlns:a16="http://schemas.microsoft.com/office/drawing/2014/main" id="{D2F26988-8158-475C-894D-C3AB91357DB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831" y="1789723"/>
            <a:ext cx="563062" cy="6037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D9418F-00D6-4FF9-B94B-9975B41823ED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7F3739-BE8E-4DEA-B82C-7D9E386EA083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3E3D1E-5D9F-4E60-B95D-190BA7EADA15}"/>
              </a:ext>
            </a:extLst>
          </p:cNvPr>
          <p:cNvSpPr txBox="1"/>
          <p:nvPr/>
        </p:nvSpPr>
        <p:spPr>
          <a:xfrm>
            <a:off x="1468072" y="-35644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Living things and their habitats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0525B5-9B65-4FB3-AF95-6A060BCC4DA9}"/>
              </a:ext>
            </a:extLst>
          </p:cNvPr>
          <p:cNvSpPr txBox="1"/>
          <p:nvPr/>
        </p:nvSpPr>
        <p:spPr>
          <a:xfrm>
            <a:off x="1468072" y="500744"/>
            <a:ext cx="9885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Introduction to asexual and sexual reproduction in plants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4D2724-AEC4-465E-B815-09BCE5D79805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AE4EE7A-4177-4401-AEAD-C984156A45D8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8CE5E-304A-4A0E-B22D-E5B20205A714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19" name="Picture 18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C3A7CF5B-9313-4B80-B040-4ABFCBA6A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7F827F-5FAB-4563-8F02-59EA9963AB0B}"/>
              </a:ext>
            </a:extLst>
          </p:cNvPr>
          <p:cNvSpPr txBox="1"/>
          <p:nvPr/>
        </p:nvSpPr>
        <p:spPr>
          <a:xfrm>
            <a:off x="162727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674C288-474A-4FDA-A73D-9BBC9F6123B0}" type="slidenum">
              <a:rPr lang="en-GB" smtClean="0">
                <a:solidFill>
                  <a:schemeClr val="bg1"/>
                </a:solidFill>
              </a:rPr>
              <a:t>2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6" name="Picture 15" descr="A picture containing clock, room, plate&#10;&#10;Description automatically generated">
            <a:extLst>
              <a:ext uri="{FF2B5EF4-FFF2-40B4-BE49-F238E27FC236}">
                <a16:creationId xmlns:a16="http://schemas.microsoft.com/office/drawing/2014/main" id="{B4565602-D1B4-4414-B646-F464EE52D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" y="55164"/>
            <a:ext cx="1082042" cy="1082042"/>
          </a:xfrm>
          <a:prstGeom prst="rect">
            <a:avLst/>
          </a:prstGeom>
        </p:spPr>
      </p:pic>
      <p:pic>
        <p:nvPicPr>
          <p:cNvPr id="20" name="Picture 19" descr="Red, Apples, Food, Vitamins, Fruit">
            <a:extLst>
              <a:ext uri="{FF2B5EF4-FFF2-40B4-BE49-F238E27FC236}">
                <a16:creationId xmlns:a16="http://schemas.microsoft.com/office/drawing/2014/main" id="{50113182-0C09-4003-8EF5-DB47064A4C7D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 r="5826"/>
          <a:stretch/>
        </p:blipFill>
        <p:spPr bwMode="auto">
          <a:xfrm>
            <a:off x="9884380" y="5171208"/>
            <a:ext cx="988902" cy="702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5454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91799"/>
            <a:ext cx="5181600" cy="45328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GB" sz="2000" dirty="0"/>
          </a:p>
          <a:p>
            <a:pPr marL="0" indent="0">
              <a:lnSpc>
                <a:spcPct val="100000"/>
              </a:lnSpc>
              <a:buNone/>
            </a:pPr>
            <a:endParaRPr lang="en-GB" sz="2000" dirty="0"/>
          </a:p>
          <a:p>
            <a:pPr marL="0" indent="0">
              <a:lnSpc>
                <a:spcPct val="100000"/>
              </a:lnSpc>
              <a:buNone/>
            </a:pPr>
            <a:endParaRPr lang="en-GB" sz="2000" dirty="0"/>
          </a:p>
          <a:p>
            <a:pPr marL="0" indent="0">
              <a:lnSpc>
                <a:spcPct val="100000"/>
              </a:lnSpc>
              <a:buNone/>
            </a:pPr>
            <a:endParaRPr lang="en-GB" sz="2000" dirty="0"/>
          </a:p>
          <a:p>
            <a:pPr marL="0" indent="0">
              <a:lnSpc>
                <a:spcPct val="100000"/>
              </a:lnSpc>
              <a:buNone/>
            </a:pPr>
            <a:endParaRPr lang="en-GB" sz="2000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/>
              <a:t>Watch this clip from ‘</a:t>
            </a:r>
            <a:r>
              <a:rPr lang="en-GB" sz="2000" dirty="0" err="1"/>
              <a:t>Explorify</a:t>
            </a:r>
            <a:r>
              <a:rPr lang="en-GB" sz="2000" dirty="0"/>
              <a:t>’.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600" u="sng" dirty="0">
                <a:hlinkClick r:id="rId3"/>
              </a:rPr>
              <a:t>https://explorify.wellcome.ac.uk/en/activities/whats-going-on/shooting-sprouts/classroom?view-type=public</a:t>
            </a:r>
            <a:endParaRPr lang="en-GB" sz="1600" dirty="0"/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70C0"/>
                </a:solidFill>
              </a:rPr>
              <a:t>Which stage of a plant’s life cycle is shown?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70C0"/>
                </a:solidFill>
              </a:rPr>
              <a:t>Can you name the parts of the plant? 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70C0"/>
                </a:solidFill>
              </a:rPr>
              <a:t>What do you think will happen next?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096000" y="1619494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Many plants reproduce by developing </a:t>
            </a:r>
            <a:r>
              <a:rPr lang="en-GB" sz="2000" b="1" dirty="0"/>
              <a:t>seeds</a:t>
            </a:r>
            <a:r>
              <a:rPr lang="en-GB" sz="2000" dirty="0"/>
              <a:t>.</a:t>
            </a:r>
          </a:p>
          <a:p>
            <a:r>
              <a:rPr lang="en-GB" sz="2000" dirty="0"/>
              <a:t>Seeds will </a:t>
            </a:r>
            <a:r>
              <a:rPr lang="en-GB" sz="2000" b="1" dirty="0"/>
              <a:t>germinate</a:t>
            </a:r>
            <a:r>
              <a:rPr lang="en-GB" sz="2000" dirty="0"/>
              <a:t> provided they have the appropriate conditions, e.g. enough water and warmth. This stage of the life cycle is called </a:t>
            </a:r>
            <a:r>
              <a:rPr lang="en-GB" sz="2000" b="1" dirty="0"/>
              <a:t>germination.</a:t>
            </a:r>
            <a:endParaRPr lang="en-GB" sz="2000" dirty="0"/>
          </a:p>
          <a:p>
            <a:r>
              <a:rPr lang="en-GB" sz="2000" b="1" dirty="0"/>
              <a:t>Roots </a:t>
            </a:r>
            <a:r>
              <a:rPr lang="en-GB" sz="2000" dirty="0"/>
              <a:t>grow first, followed by a </a:t>
            </a:r>
            <a:r>
              <a:rPr lang="en-GB" sz="2000" b="1" dirty="0"/>
              <a:t>shoot with leaves</a:t>
            </a:r>
            <a:r>
              <a:rPr lang="en-GB" sz="2000" dirty="0"/>
              <a:t>.</a:t>
            </a:r>
          </a:p>
          <a:p>
            <a:pPr marL="0" indent="0">
              <a:buNone/>
            </a:pPr>
            <a:endParaRPr lang="en-GB" sz="2000" b="1" dirty="0"/>
          </a:p>
          <a:p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D1FA60-ED12-4A13-9DA3-FD2EBF8C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3</a:t>
            </a:fld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FDF4C0-C224-46E5-9D67-7672FBFC28EB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C498DC-383D-4B5D-90C9-74B254E75BE6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2B1460-68BA-41EA-8E04-FE8CEB44D387}"/>
              </a:ext>
            </a:extLst>
          </p:cNvPr>
          <p:cNvSpPr txBox="1"/>
          <p:nvPr/>
        </p:nvSpPr>
        <p:spPr>
          <a:xfrm>
            <a:off x="1468072" y="-35644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Explore, review, think, talk….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BC067D-E150-42C8-9D17-25B92C153A9D}"/>
              </a:ext>
            </a:extLst>
          </p:cNvPr>
          <p:cNvSpPr txBox="1"/>
          <p:nvPr/>
        </p:nvSpPr>
        <p:spPr>
          <a:xfrm>
            <a:off x="1468072" y="500744"/>
            <a:ext cx="87828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What do you already know about the life cycle of a plant?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CE5610-FD66-484D-ABD1-35E31FB26A29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(5 minutes)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7122AC-BA51-4544-985E-99A5969DA1C3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67CFBB1-972D-4335-9632-0211EFA7F822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75F929-0179-4726-B990-35716BACECB4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23" name="Picture 22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A216C370-FCE0-44A3-AB78-64E1D2CB6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7557637-2707-4CF1-B0B2-AFE0B2FC8EAC}"/>
              </a:ext>
            </a:extLst>
          </p:cNvPr>
          <p:cNvSpPr txBox="1"/>
          <p:nvPr/>
        </p:nvSpPr>
        <p:spPr>
          <a:xfrm>
            <a:off x="162727" y="6441335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ACC4002-0F26-4D68-B110-598710F50EEB}" type="slidenum">
              <a:rPr lang="en-GB" smtClean="0">
                <a:solidFill>
                  <a:schemeClr val="bg1"/>
                </a:solidFill>
              </a:rPr>
              <a:t>3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9" name="Picture 28" descr="A picture containing clock, room, plate&#10;&#10;Description automatically generated">
            <a:extLst>
              <a:ext uri="{FF2B5EF4-FFF2-40B4-BE49-F238E27FC236}">
                <a16:creationId xmlns:a16="http://schemas.microsoft.com/office/drawing/2014/main" id="{C4DB7A4D-DD03-467E-A1CE-75676305C0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" y="55164"/>
            <a:ext cx="1082042" cy="1082042"/>
          </a:xfrm>
          <a:prstGeom prst="rect">
            <a:avLst/>
          </a:prstGeom>
        </p:spPr>
      </p:pic>
      <p:pic>
        <p:nvPicPr>
          <p:cNvPr id="25" name="Picture 24" descr="Plants, Soybean, Soy, Nature">
            <a:extLst>
              <a:ext uri="{FF2B5EF4-FFF2-40B4-BE49-F238E27FC236}">
                <a16:creationId xmlns:a16="http://schemas.microsoft.com/office/drawing/2014/main" id="{F7D49B78-04B6-4829-A296-B9D499C8595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784" y="1753576"/>
            <a:ext cx="2441038" cy="195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Seedling, Roots, Growing, Nature, Plant">
            <a:extLst>
              <a:ext uri="{FF2B5EF4-FFF2-40B4-BE49-F238E27FC236}">
                <a16:creationId xmlns:a16="http://schemas.microsoft.com/office/drawing/2014/main" id="{E4818FF9-A7E7-41A2-8FE5-364236AA9295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075" y="3974279"/>
            <a:ext cx="130302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Sunflower, Seed, Seedling, Green, Grow">
            <a:extLst>
              <a:ext uri="{FF2B5EF4-FFF2-40B4-BE49-F238E27FC236}">
                <a16:creationId xmlns:a16="http://schemas.microsoft.com/office/drawing/2014/main" id="{E1490415-2CCB-424E-BC27-43B59741D4B3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2" t="20941" r="2665" b="13176"/>
          <a:stretch/>
        </p:blipFill>
        <p:spPr bwMode="auto">
          <a:xfrm>
            <a:off x="8050726" y="3685298"/>
            <a:ext cx="3010046" cy="12498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 descr="Seedling, Cabbage, Why, Plants, Green">
            <a:extLst>
              <a:ext uri="{FF2B5EF4-FFF2-40B4-BE49-F238E27FC236}">
                <a16:creationId xmlns:a16="http://schemas.microsoft.com/office/drawing/2014/main" id="{DB6856C2-E441-407B-8CB8-F08FB62B18B4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8"/>
          <a:stretch/>
        </p:blipFill>
        <p:spPr bwMode="auto">
          <a:xfrm>
            <a:off x="8163829" y="5031235"/>
            <a:ext cx="2783840" cy="1070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84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6385"/>
            <a:ext cx="5181600" cy="45328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200" dirty="0"/>
              <a:t>Read this section of BBC bitesize and watch the video clip.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400" u="sng" dirty="0">
                <a:hlinkClick r:id="rId3"/>
              </a:rPr>
              <a:t>https://www.bbc.co.uk/bitesize/topics/zgssgk7/articles/zyv3jty</a:t>
            </a:r>
            <a:endParaRPr lang="en-GB" sz="1400" dirty="0"/>
          </a:p>
          <a:p>
            <a:pPr>
              <a:lnSpc>
                <a:spcPct val="100000"/>
              </a:lnSpc>
            </a:pPr>
            <a:r>
              <a:rPr lang="en-GB" sz="2200"/>
              <a:t>What </a:t>
            </a:r>
            <a:r>
              <a:rPr lang="en-GB" sz="2200" dirty="0"/>
              <a:t>are the main life cycle stages for a flowering plant?</a:t>
            </a:r>
          </a:p>
          <a:p>
            <a:pPr>
              <a:lnSpc>
                <a:spcPct val="100000"/>
              </a:lnSpc>
            </a:pPr>
            <a:r>
              <a:rPr lang="en-GB" sz="2200" dirty="0"/>
              <a:t>How are non-flowering plants different?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200" dirty="0"/>
          </a:p>
          <a:p>
            <a:pPr marL="0" indent="0">
              <a:lnSpc>
                <a:spcPct val="100000"/>
              </a:lnSpc>
              <a:buNone/>
            </a:pPr>
            <a:endParaRPr lang="en-GB" sz="22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172202" y="1626385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933D13-2E13-426F-8889-57DB07D52A00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6AB09C-B8E5-42A4-B189-890047EBC83B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F2C311-02AA-4EF7-B87F-16A20FEE5352}"/>
              </a:ext>
            </a:extLst>
          </p:cNvPr>
          <p:cNvSpPr txBox="1"/>
          <p:nvPr/>
        </p:nvSpPr>
        <p:spPr>
          <a:xfrm>
            <a:off x="1468072" y="-35644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Watch, read, listen…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D6F00-3F95-4C86-9E3A-2134F398488C}"/>
              </a:ext>
            </a:extLst>
          </p:cNvPr>
          <p:cNvSpPr txBox="1"/>
          <p:nvPr/>
        </p:nvSpPr>
        <p:spPr>
          <a:xfrm>
            <a:off x="1468072" y="500744"/>
            <a:ext cx="9700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The life cycle of a plant – sexual reproduction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B3DDCF-3F51-4AAE-B72D-05FA9D1C3922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(5-10 minutes)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629D61-E092-4B1E-ABDD-D03F630CD850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F9788D-7153-4ACB-9E7E-92A934BFEBE8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79F925-C708-41E8-A60E-874E22A10BB0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22" name="Picture 21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329569BE-8C42-470D-AD08-3554ABA2F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D6CAE3C-4905-4FCB-9154-AF98DBB51F41}"/>
              </a:ext>
            </a:extLst>
          </p:cNvPr>
          <p:cNvSpPr txBox="1"/>
          <p:nvPr/>
        </p:nvSpPr>
        <p:spPr>
          <a:xfrm>
            <a:off x="147782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30" name="Picture 29" descr="A picture containing clock, room, plate&#10;&#10;Description automatically generated">
            <a:extLst>
              <a:ext uri="{FF2B5EF4-FFF2-40B4-BE49-F238E27FC236}">
                <a16:creationId xmlns:a16="http://schemas.microsoft.com/office/drawing/2014/main" id="{2C5C780F-3CAB-4D11-AF11-A3B4AA7A1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" y="55164"/>
            <a:ext cx="1082042" cy="1082042"/>
          </a:xfrm>
          <a:prstGeom prst="rect">
            <a:avLst/>
          </a:prstGeom>
        </p:spPr>
      </p:pic>
      <p:pic>
        <p:nvPicPr>
          <p:cNvPr id="24" name="Picture 23" descr="Fern, Fern Leaves, Fern Plant">
            <a:extLst>
              <a:ext uri="{FF2B5EF4-FFF2-40B4-BE49-F238E27FC236}">
                <a16:creationId xmlns:a16="http://schemas.microsoft.com/office/drawing/2014/main" id="{3EA9475D-0B9C-4FBA-B0B8-747700FE109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471" y="4256146"/>
            <a:ext cx="1841157" cy="1245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Fern, Frond, Foliage, Leaf, Spores, Seed">
            <a:extLst>
              <a:ext uri="{FF2B5EF4-FFF2-40B4-BE49-F238E27FC236}">
                <a16:creationId xmlns:a16="http://schemas.microsoft.com/office/drawing/2014/main" id="{DC9B3868-6549-4242-8065-BDB5FCC17A1C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250" y="5143891"/>
            <a:ext cx="1028163" cy="716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green leafed yellow petaled flowering tree">
            <a:extLst>
              <a:ext uri="{FF2B5EF4-FFF2-40B4-BE49-F238E27FC236}">
                <a16:creationId xmlns:a16="http://schemas.microsoft.com/office/drawing/2014/main" id="{1DBCE179-DDEC-4D44-B199-0489794C8E0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69" y="4243935"/>
            <a:ext cx="1841157" cy="1245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Horse Chestnut, Nut, Conker, Husk">
            <a:extLst>
              <a:ext uri="{FF2B5EF4-FFF2-40B4-BE49-F238E27FC236}">
                <a16:creationId xmlns:a16="http://schemas.microsoft.com/office/drawing/2014/main" id="{1057CCA5-4202-44FA-96C1-8DF260A98184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59" y="5143890"/>
            <a:ext cx="1060768" cy="7162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99A8EA-E70C-4228-957E-A02C1FADCD41}"/>
              </a:ext>
            </a:extLst>
          </p:cNvPr>
          <p:cNvSpPr txBox="1"/>
          <p:nvPr/>
        </p:nvSpPr>
        <p:spPr>
          <a:xfrm>
            <a:off x="6318128" y="5823358"/>
            <a:ext cx="497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Non-flowering plants like ferns produce spores instead of seeds.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C39322E-634C-407F-9244-B5108C5539D0}"/>
              </a:ext>
            </a:extLst>
          </p:cNvPr>
          <p:cNvGrpSpPr/>
          <p:nvPr/>
        </p:nvGrpSpPr>
        <p:grpSpPr>
          <a:xfrm>
            <a:off x="7951658" y="1781557"/>
            <a:ext cx="1417223" cy="1311719"/>
            <a:chOff x="7951658" y="1781557"/>
            <a:chExt cx="1417223" cy="1311719"/>
          </a:xfrm>
        </p:grpSpPr>
        <p:pic>
          <p:nvPicPr>
            <p:cNvPr id="28" name="Picture 27" descr="Plants, Soybean, Soy, Nature">
              <a:extLst>
                <a:ext uri="{FF2B5EF4-FFF2-40B4-BE49-F238E27FC236}">
                  <a16:creationId xmlns:a16="http://schemas.microsoft.com/office/drawing/2014/main" id="{8473419F-FB66-4DD7-BDFD-7D6245D5BFFD}"/>
                </a:ext>
              </a:extLst>
            </p:cNvPr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1658" y="2080207"/>
              <a:ext cx="1417223" cy="10130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7D22546-5984-4F72-9E9A-8B671C9568B7}"/>
                </a:ext>
              </a:extLst>
            </p:cNvPr>
            <p:cNvSpPr txBox="1"/>
            <p:nvPr/>
          </p:nvSpPr>
          <p:spPr>
            <a:xfrm>
              <a:off x="8081865" y="1781557"/>
              <a:ext cx="11568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0070C0"/>
                  </a:solidFill>
                </a:rPr>
                <a:t>Germination</a:t>
              </a:r>
              <a:endParaRPr lang="en-GB" sz="1400" i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1F713AC-81F3-46DF-B95F-D3BB189F1F60}"/>
              </a:ext>
            </a:extLst>
          </p:cNvPr>
          <p:cNvGrpSpPr/>
          <p:nvPr/>
        </p:nvGrpSpPr>
        <p:grpSpPr>
          <a:xfrm>
            <a:off x="6221781" y="2672571"/>
            <a:ext cx="1582501" cy="1648326"/>
            <a:chOff x="6221781" y="2672571"/>
            <a:chExt cx="1582501" cy="1648326"/>
          </a:xfrm>
        </p:grpSpPr>
        <p:pic>
          <p:nvPicPr>
            <p:cNvPr id="34" name="Picture 33" descr="Dandelion, Sky, Flower, Nature, Seeds">
              <a:extLst>
                <a:ext uri="{FF2B5EF4-FFF2-40B4-BE49-F238E27FC236}">
                  <a16:creationId xmlns:a16="http://schemas.microsoft.com/office/drawing/2014/main" id="{215288F6-32FA-4A87-8FDB-9B0070D3AD56}"/>
                </a:ext>
              </a:extLst>
            </p:cNvPr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7047" y="2969949"/>
              <a:ext cx="1267495" cy="828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34" descr="Blue Tit, Feeding Tit, Tit, Small Bird">
              <a:extLst>
                <a:ext uri="{FF2B5EF4-FFF2-40B4-BE49-F238E27FC236}">
                  <a16:creationId xmlns:a16="http://schemas.microsoft.com/office/drawing/2014/main" id="{F9C9FA18-2984-4302-A677-6146B9F4564B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2117" y="3583963"/>
              <a:ext cx="952165" cy="7369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6C74925-5EC6-442B-808D-086B14C7E9C5}"/>
                </a:ext>
              </a:extLst>
            </p:cNvPr>
            <p:cNvSpPr txBox="1"/>
            <p:nvPr/>
          </p:nvSpPr>
          <p:spPr>
            <a:xfrm>
              <a:off x="6221781" y="2672571"/>
              <a:ext cx="12674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0070C0"/>
                  </a:solidFill>
                </a:rPr>
                <a:t>Seed dispersal</a:t>
              </a:r>
              <a:endParaRPr lang="en-GB" sz="1400" i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02150D-B7D6-4AE3-AF40-7B87DEC99B5C}"/>
              </a:ext>
            </a:extLst>
          </p:cNvPr>
          <p:cNvGrpSpPr/>
          <p:nvPr/>
        </p:nvGrpSpPr>
        <p:grpSpPr>
          <a:xfrm>
            <a:off x="7951658" y="4371026"/>
            <a:ext cx="2194497" cy="1388541"/>
            <a:chOff x="7951658" y="4371026"/>
            <a:chExt cx="2194497" cy="1388541"/>
          </a:xfrm>
        </p:grpSpPr>
        <p:pic>
          <p:nvPicPr>
            <p:cNvPr id="29" name="Picture 28" descr="Horse Chestnut, Nut, Conker, Husk">
              <a:extLst>
                <a:ext uri="{FF2B5EF4-FFF2-40B4-BE49-F238E27FC236}">
                  <a16:creationId xmlns:a16="http://schemas.microsoft.com/office/drawing/2014/main" id="{D7DBB874-961B-402C-AD3A-A98972D70A20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5062" y="4371026"/>
              <a:ext cx="1310414" cy="8858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32" descr="Apple, Red, Red Apple, Apple Orchard">
              <a:extLst>
                <a:ext uri="{FF2B5EF4-FFF2-40B4-BE49-F238E27FC236}">
                  <a16:creationId xmlns:a16="http://schemas.microsoft.com/office/drawing/2014/main" id="{144F77DF-4BF3-403C-9A06-62DD42294462}"/>
                </a:ext>
              </a:extLst>
            </p:cNvPr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5387" y="4946824"/>
              <a:ext cx="1060768" cy="7162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74ED50D-CF2A-4959-8E15-DCFAAFB5DE98}"/>
                </a:ext>
              </a:extLst>
            </p:cNvPr>
            <p:cNvSpPr txBox="1"/>
            <p:nvPr/>
          </p:nvSpPr>
          <p:spPr>
            <a:xfrm>
              <a:off x="7951658" y="5236347"/>
              <a:ext cx="13638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0070C0"/>
                  </a:solidFill>
                </a:rPr>
                <a:t>Fertilisation and fruit formation</a:t>
              </a:r>
              <a:endParaRPr lang="en-GB" sz="1400" i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8B31E2-9010-46AB-A53F-7F1FB21D2127}"/>
              </a:ext>
            </a:extLst>
          </p:cNvPr>
          <p:cNvGrpSpPr/>
          <p:nvPr/>
        </p:nvGrpSpPr>
        <p:grpSpPr>
          <a:xfrm>
            <a:off x="9664076" y="2719397"/>
            <a:ext cx="1504109" cy="1899461"/>
            <a:chOff x="9664076" y="2719397"/>
            <a:chExt cx="1504109" cy="1899461"/>
          </a:xfrm>
        </p:grpSpPr>
        <p:pic>
          <p:nvPicPr>
            <p:cNvPr id="31" name="Picture 30" descr="Bee, Honey Bee, Insect, Collect Pollen">
              <a:extLst>
                <a:ext uri="{FF2B5EF4-FFF2-40B4-BE49-F238E27FC236}">
                  <a16:creationId xmlns:a16="http://schemas.microsoft.com/office/drawing/2014/main" id="{24BE6D2F-A1C9-4CCB-8DB1-7D17CBB953F5}"/>
                </a:ext>
              </a:extLst>
            </p:cNvPr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076" y="3008481"/>
              <a:ext cx="1360230" cy="8659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Picture 31" descr="Catkin, Fruit, Hazel, Tree, Branch">
              <a:extLst>
                <a:ext uri="{FF2B5EF4-FFF2-40B4-BE49-F238E27FC236}">
                  <a16:creationId xmlns:a16="http://schemas.microsoft.com/office/drawing/2014/main" id="{E63C572F-978E-46EF-B050-4BAB07344DCD}"/>
                </a:ext>
              </a:extLst>
            </p:cNvPr>
            <p:cNvPicPr/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35" t="39294" r="32018" b="28090"/>
            <a:stretch/>
          </p:blipFill>
          <p:spPr bwMode="auto">
            <a:xfrm>
              <a:off x="10290786" y="3790068"/>
              <a:ext cx="877399" cy="82879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F9D2E10-D517-4482-8957-AAB4F4A392CC}"/>
                </a:ext>
              </a:extLst>
            </p:cNvPr>
            <p:cNvSpPr txBox="1"/>
            <p:nvPr/>
          </p:nvSpPr>
          <p:spPr>
            <a:xfrm>
              <a:off x="9803039" y="2719397"/>
              <a:ext cx="10134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0070C0"/>
                  </a:solidFill>
                </a:rPr>
                <a:t>Pollination</a:t>
              </a:r>
              <a:endParaRPr lang="en-GB" sz="1400" i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50733CF-D4DD-41D9-BBAA-8CD663C4DCC9}"/>
              </a:ext>
            </a:extLst>
          </p:cNvPr>
          <p:cNvSpPr txBox="1"/>
          <p:nvPr/>
        </p:nvSpPr>
        <p:spPr>
          <a:xfrm>
            <a:off x="6262095" y="1687813"/>
            <a:ext cx="1667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Flowering plant life cycle</a:t>
            </a:r>
            <a:endParaRPr lang="en-GB" i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461677D-2EEF-40C6-AAE3-24AE7DBF53FC}"/>
              </a:ext>
            </a:extLst>
          </p:cNvPr>
          <p:cNvGrpSpPr/>
          <p:nvPr/>
        </p:nvGrpSpPr>
        <p:grpSpPr>
          <a:xfrm>
            <a:off x="8034132" y="3186141"/>
            <a:ext cx="1340765" cy="1077462"/>
            <a:chOff x="8019877" y="3148549"/>
            <a:chExt cx="1340765" cy="1077462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406FEEC9-694F-4E6D-BE15-3A749191C535}"/>
                </a:ext>
              </a:extLst>
            </p:cNvPr>
            <p:cNvSpPr/>
            <p:nvPr/>
          </p:nvSpPr>
          <p:spPr>
            <a:xfrm>
              <a:off x="8019877" y="3714068"/>
              <a:ext cx="150278" cy="19538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3837A495-1338-4DC2-ABF1-9905F22F9059}"/>
                </a:ext>
              </a:extLst>
            </p:cNvPr>
            <p:cNvSpPr/>
            <p:nvPr/>
          </p:nvSpPr>
          <p:spPr>
            <a:xfrm>
              <a:off x="8595726" y="3236040"/>
              <a:ext cx="687754" cy="695845"/>
            </a:xfrm>
            <a:prstGeom prst="arc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E652971B-CAF6-4AEE-A5E1-52303E05AB75}"/>
                </a:ext>
              </a:extLst>
            </p:cNvPr>
            <p:cNvSpPr/>
            <p:nvPr/>
          </p:nvSpPr>
          <p:spPr>
            <a:xfrm rot="10800000">
              <a:off x="8073503" y="3458887"/>
              <a:ext cx="687754" cy="695845"/>
            </a:xfrm>
            <a:prstGeom prst="arc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Arc 50">
              <a:extLst>
                <a:ext uri="{FF2B5EF4-FFF2-40B4-BE49-F238E27FC236}">
                  <a16:creationId xmlns:a16="http://schemas.microsoft.com/office/drawing/2014/main" id="{2A9CE2DE-EBF6-424E-B683-3509C81AF900}"/>
                </a:ext>
              </a:extLst>
            </p:cNvPr>
            <p:cNvSpPr/>
            <p:nvPr/>
          </p:nvSpPr>
          <p:spPr>
            <a:xfrm rot="16200000">
              <a:off x="8083556" y="3208392"/>
              <a:ext cx="687754" cy="695845"/>
            </a:xfrm>
            <a:prstGeom prst="arc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DBDA34CE-2F7E-4C6C-8DFC-A1B87944C05B}"/>
                </a:ext>
              </a:extLst>
            </p:cNvPr>
            <p:cNvSpPr/>
            <p:nvPr/>
          </p:nvSpPr>
          <p:spPr>
            <a:xfrm rot="5400000">
              <a:off x="8595726" y="3462932"/>
              <a:ext cx="687754" cy="695845"/>
            </a:xfrm>
            <a:prstGeom prst="arc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D87FD16A-E576-425B-9C89-66DE5EAD8EF4}"/>
                </a:ext>
              </a:extLst>
            </p:cNvPr>
            <p:cNvSpPr/>
            <p:nvPr/>
          </p:nvSpPr>
          <p:spPr>
            <a:xfrm rot="16200000">
              <a:off x="8766770" y="4053177"/>
              <a:ext cx="150278" cy="19538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945FAF41-DB6D-4AA6-A484-A887AC4B4CBE}"/>
                </a:ext>
              </a:extLst>
            </p:cNvPr>
            <p:cNvSpPr/>
            <p:nvPr/>
          </p:nvSpPr>
          <p:spPr>
            <a:xfrm rot="5400000">
              <a:off x="8449988" y="3125993"/>
              <a:ext cx="150278" cy="19538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5926F9EC-161C-4ECD-945B-2F5ABB86A38C}"/>
                </a:ext>
              </a:extLst>
            </p:cNvPr>
            <p:cNvSpPr/>
            <p:nvPr/>
          </p:nvSpPr>
          <p:spPr>
            <a:xfrm rot="10800000">
              <a:off x="9210364" y="3529482"/>
              <a:ext cx="150278" cy="19538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9865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6385"/>
            <a:ext cx="5181600" cy="45328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200" dirty="0"/>
              <a:t>Some plants produce an </a:t>
            </a:r>
            <a:r>
              <a:rPr lang="en-GB" sz="2200" b="1" dirty="0"/>
              <a:t>underground food store </a:t>
            </a:r>
            <a:r>
              <a:rPr lang="en-GB" sz="2200" dirty="0"/>
              <a:t>which develops into next year’s plants. This is </a:t>
            </a:r>
            <a:r>
              <a:rPr lang="en-GB" sz="2200" b="1" dirty="0"/>
              <a:t>asexual reproduction</a:t>
            </a:r>
            <a:r>
              <a:rPr lang="en-GB" sz="2200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172202" y="1626385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200" dirty="0"/>
              <a:t>Other plants grow sideways </a:t>
            </a:r>
            <a:r>
              <a:rPr lang="en-GB" sz="2200" b="1" dirty="0"/>
              <a:t>runners </a:t>
            </a:r>
            <a:r>
              <a:rPr lang="en-GB" sz="2200" dirty="0"/>
              <a:t>or </a:t>
            </a:r>
            <a:r>
              <a:rPr lang="en-GB" sz="2200" b="1" dirty="0"/>
              <a:t>side shoots </a:t>
            </a:r>
            <a:r>
              <a:rPr lang="en-GB" sz="2200" dirty="0"/>
              <a:t>with </a:t>
            </a:r>
            <a:r>
              <a:rPr lang="en-GB" sz="2200" b="1" dirty="0"/>
              <a:t>plantlets</a:t>
            </a: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which are copies of the parent plant. This is also </a:t>
            </a: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asexual reproduction.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933D13-2E13-426F-8889-57DB07D52A00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6AB09C-B8E5-42A4-B189-890047EBC83B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F2C311-02AA-4EF7-B87F-16A20FEE5352}"/>
              </a:ext>
            </a:extLst>
          </p:cNvPr>
          <p:cNvSpPr txBox="1"/>
          <p:nvPr/>
        </p:nvSpPr>
        <p:spPr>
          <a:xfrm>
            <a:off x="1468072" y="-35644"/>
            <a:ext cx="9739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Comparing sexual and asexual reproduction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D6F00-3F95-4C86-9E3A-2134F398488C}"/>
              </a:ext>
            </a:extLst>
          </p:cNvPr>
          <p:cNvSpPr txBox="1"/>
          <p:nvPr/>
        </p:nvSpPr>
        <p:spPr>
          <a:xfrm>
            <a:off x="1468072" y="500744"/>
            <a:ext cx="105460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Exploring how plants can reproduce asexually with bulbs, tubers, runners or side shoots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B3DDCF-3F51-4AAE-B72D-05FA9D1C3922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(5 minutes)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629D61-E092-4B1E-ABDD-D03F630CD850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F9788D-7153-4ACB-9E7E-92A934BFEBE8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79F925-C708-41E8-A60E-874E22A10BB0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22" name="Picture 21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329569BE-8C42-470D-AD08-3554ABA2F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D6CAE3C-4905-4FCB-9154-AF98DBB51F41}"/>
              </a:ext>
            </a:extLst>
          </p:cNvPr>
          <p:cNvSpPr txBox="1"/>
          <p:nvPr/>
        </p:nvSpPr>
        <p:spPr>
          <a:xfrm>
            <a:off x="147782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0" name="Picture 29" descr="A picture containing clock, room, plate&#10;&#10;Description automatically generated">
            <a:extLst>
              <a:ext uri="{FF2B5EF4-FFF2-40B4-BE49-F238E27FC236}">
                <a16:creationId xmlns:a16="http://schemas.microsoft.com/office/drawing/2014/main" id="{2C5C780F-3CAB-4D11-AF11-A3B4AA7A1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" y="55164"/>
            <a:ext cx="1082042" cy="1082042"/>
          </a:xfrm>
          <a:prstGeom prst="rect">
            <a:avLst/>
          </a:prstGeom>
        </p:spPr>
      </p:pic>
      <p:pic>
        <p:nvPicPr>
          <p:cNvPr id="24" name="Picture 23" descr="Flower Bulb, Daffodils, Plant">
            <a:extLst>
              <a:ext uri="{FF2B5EF4-FFF2-40B4-BE49-F238E27FC236}">
                <a16:creationId xmlns:a16="http://schemas.microsoft.com/office/drawing/2014/main" id="{15A0063A-48B6-46A1-A352-4CDC6B94B53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15" y="2718777"/>
            <a:ext cx="1832147" cy="1102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Daffodils, Flowers, Blossom, Bloom">
            <a:extLst>
              <a:ext uri="{FF2B5EF4-FFF2-40B4-BE49-F238E27FC236}">
                <a16:creationId xmlns:a16="http://schemas.microsoft.com/office/drawing/2014/main" id="{6A8A553A-DDAF-439D-BAAB-775799D4C2B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452" y="3165787"/>
            <a:ext cx="1421203" cy="10179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A91631-6A4C-4463-8269-0FA3238FE838}"/>
              </a:ext>
            </a:extLst>
          </p:cNvPr>
          <p:cNvSpPr txBox="1"/>
          <p:nvPr/>
        </p:nvSpPr>
        <p:spPr>
          <a:xfrm>
            <a:off x="3461655" y="2747186"/>
            <a:ext cx="2438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70C0"/>
                </a:solidFill>
              </a:rPr>
              <a:t>Bulbs</a:t>
            </a:r>
            <a:r>
              <a:rPr lang="en-GB" dirty="0">
                <a:solidFill>
                  <a:srgbClr val="0070C0"/>
                </a:solidFill>
              </a:rPr>
              <a:t>, like daffodils, can form small side bulbs underground which then grow into copies of the parent plant.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5D4933-5C0B-43C8-AEAA-ECDD6880F636}"/>
              </a:ext>
            </a:extLst>
          </p:cNvPr>
          <p:cNvSpPr txBox="1"/>
          <p:nvPr/>
        </p:nvSpPr>
        <p:spPr>
          <a:xfrm>
            <a:off x="903510" y="4457467"/>
            <a:ext cx="25581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70C0"/>
                </a:solidFill>
              </a:rPr>
              <a:t>Tubers</a:t>
            </a:r>
            <a:r>
              <a:rPr lang="en-GB" dirty="0">
                <a:solidFill>
                  <a:srgbClr val="0070C0"/>
                </a:solidFill>
              </a:rPr>
              <a:t>, like potato tubers, form underground and can reproduce </a:t>
            </a:r>
            <a:r>
              <a:rPr lang="en-GB" b="1" dirty="0">
                <a:solidFill>
                  <a:srgbClr val="0070C0"/>
                </a:solidFill>
              </a:rPr>
              <a:t>asexually </a:t>
            </a:r>
            <a:r>
              <a:rPr lang="en-GB" dirty="0">
                <a:solidFill>
                  <a:srgbClr val="0070C0"/>
                </a:solidFill>
              </a:rPr>
              <a:t>to make new plants.</a:t>
            </a:r>
          </a:p>
        </p:txBody>
      </p:sp>
      <p:pic>
        <p:nvPicPr>
          <p:cNvPr id="28" name="Picture 27" descr="brown potatoes">
            <a:extLst>
              <a:ext uri="{FF2B5EF4-FFF2-40B4-BE49-F238E27FC236}">
                <a16:creationId xmlns:a16="http://schemas.microsoft.com/office/drawing/2014/main" id="{53820073-8B0E-4D18-95F8-E629179EDF9C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11" b="825"/>
          <a:stretch/>
        </p:blipFill>
        <p:spPr bwMode="auto">
          <a:xfrm>
            <a:off x="3614057" y="4501512"/>
            <a:ext cx="1731231" cy="1115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Potato, Seed Potato, Vegetable, Food">
            <a:extLst>
              <a:ext uri="{FF2B5EF4-FFF2-40B4-BE49-F238E27FC236}">
                <a16:creationId xmlns:a16="http://schemas.microsoft.com/office/drawing/2014/main" id="{EB4F66C6-33E2-4321-8D44-774296F1AC9E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061" y="5093104"/>
            <a:ext cx="1254124" cy="901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Strawberries, Plants, Green, Fruits">
            <a:extLst>
              <a:ext uri="{FF2B5EF4-FFF2-40B4-BE49-F238E27FC236}">
                <a16:creationId xmlns:a16="http://schemas.microsoft.com/office/drawing/2014/main" id="{7F14B6A3-C525-4D4D-9201-242C7D0C3952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208" y="3089203"/>
            <a:ext cx="1446946" cy="1021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Strawberry Plant With Buds, Garden">
            <a:extLst>
              <a:ext uri="{FF2B5EF4-FFF2-40B4-BE49-F238E27FC236}">
                <a16:creationId xmlns:a16="http://schemas.microsoft.com/office/drawing/2014/main" id="{C48560B0-BFE9-4A38-8476-177745B9D511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632" y="3407723"/>
            <a:ext cx="1201056" cy="89844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036AA9D-FB2D-426B-AA8E-43DD414287F2}"/>
              </a:ext>
            </a:extLst>
          </p:cNvPr>
          <p:cNvSpPr txBox="1"/>
          <p:nvPr/>
        </p:nvSpPr>
        <p:spPr>
          <a:xfrm>
            <a:off x="8524070" y="2983380"/>
            <a:ext cx="2683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Strawberry plants send out sideways </a:t>
            </a:r>
            <a:r>
              <a:rPr lang="en-GB" b="1" dirty="0">
                <a:solidFill>
                  <a:srgbClr val="0070C0"/>
                </a:solidFill>
              </a:rPr>
              <a:t>runners </a:t>
            </a:r>
            <a:r>
              <a:rPr lang="en-GB" dirty="0">
                <a:solidFill>
                  <a:srgbClr val="0070C0"/>
                </a:solidFill>
              </a:rPr>
              <a:t>with </a:t>
            </a:r>
            <a:r>
              <a:rPr lang="en-GB" b="1" dirty="0">
                <a:solidFill>
                  <a:srgbClr val="0070C0"/>
                </a:solidFill>
              </a:rPr>
              <a:t>plantlets</a:t>
            </a:r>
            <a:r>
              <a:rPr lang="en-GB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E5351A-2033-444E-BBDE-274693CEDFDD}"/>
              </a:ext>
            </a:extLst>
          </p:cNvPr>
          <p:cNvSpPr txBox="1"/>
          <p:nvPr/>
        </p:nvSpPr>
        <p:spPr>
          <a:xfrm>
            <a:off x="6289028" y="4363023"/>
            <a:ext cx="23512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70C0"/>
                </a:solidFill>
              </a:rPr>
              <a:t>The </a:t>
            </a:r>
            <a:r>
              <a:rPr lang="en-GB" dirty="0">
                <a:solidFill>
                  <a:srgbClr val="0070C0"/>
                </a:solidFill>
              </a:rPr>
              <a:t>C</a:t>
            </a:r>
            <a:r>
              <a:rPr lang="en-GB">
                <a:solidFill>
                  <a:srgbClr val="0070C0"/>
                </a:solidFill>
              </a:rPr>
              <a:t>hinese </a:t>
            </a:r>
            <a:r>
              <a:rPr lang="en-GB" dirty="0">
                <a:solidFill>
                  <a:srgbClr val="0070C0"/>
                </a:solidFill>
              </a:rPr>
              <a:t>money plant forms </a:t>
            </a:r>
            <a:r>
              <a:rPr lang="en-GB" b="1" dirty="0">
                <a:solidFill>
                  <a:srgbClr val="0070C0"/>
                </a:solidFill>
              </a:rPr>
              <a:t>side shoots</a:t>
            </a:r>
            <a:r>
              <a:rPr lang="en-GB" dirty="0">
                <a:solidFill>
                  <a:srgbClr val="0070C0"/>
                </a:solidFill>
              </a:rPr>
              <a:t> which can be cut and grown into a new identical plant.</a:t>
            </a:r>
          </a:p>
        </p:txBody>
      </p:sp>
      <p:pic>
        <p:nvPicPr>
          <p:cNvPr id="5" name="Picture 4" descr="A bowl of oranges on a table&#10;&#10;Description automatically generated">
            <a:extLst>
              <a:ext uri="{FF2B5EF4-FFF2-40B4-BE49-F238E27FC236}">
                <a16:creationId xmlns:a16="http://schemas.microsoft.com/office/drawing/2014/main" id="{BB5AFED4-9EC3-4F5A-86EE-E3501552FD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147" y="4339274"/>
            <a:ext cx="1129726" cy="1719694"/>
          </a:xfrm>
          <a:prstGeom prst="rect">
            <a:avLst/>
          </a:prstGeom>
        </p:spPr>
      </p:pic>
      <p:pic>
        <p:nvPicPr>
          <p:cNvPr id="8" name="Picture 7" descr="A close up of a plant&#10;&#10;Description automatically generated">
            <a:extLst>
              <a:ext uri="{FF2B5EF4-FFF2-40B4-BE49-F238E27FC236}">
                <a16:creationId xmlns:a16="http://schemas.microsoft.com/office/drawing/2014/main" id="{6C97DE76-56C8-4964-B5C9-5558C33A77E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1"/>
          <a:stretch/>
        </p:blipFill>
        <p:spPr>
          <a:xfrm>
            <a:off x="10161370" y="4195376"/>
            <a:ext cx="910935" cy="1036239"/>
          </a:xfrm>
          <a:prstGeom prst="rect">
            <a:avLst/>
          </a:prstGeom>
        </p:spPr>
      </p:pic>
      <p:pic>
        <p:nvPicPr>
          <p:cNvPr id="10" name="Picture 9" descr="A blue bowl with a spoon&#10;&#10;Description automatically generated">
            <a:extLst>
              <a:ext uri="{FF2B5EF4-FFF2-40B4-BE49-F238E27FC236}">
                <a16:creationId xmlns:a16="http://schemas.microsoft.com/office/drawing/2014/main" id="{3EE7718C-E5BD-4CAC-9F00-9B51660390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776" y="5292862"/>
            <a:ext cx="1254124" cy="76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7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26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6385"/>
            <a:ext cx="5181600" cy="45328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200" dirty="0"/>
              <a:t>Food which contains seeds inside are fruits, even though we might think about some of them as vegetables!</a:t>
            </a:r>
          </a:p>
          <a:p>
            <a:pPr>
              <a:lnSpc>
                <a:spcPct val="100000"/>
              </a:lnSpc>
            </a:pPr>
            <a:r>
              <a:rPr lang="en-GB" sz="2200" dirty="0"/>
              <a:t>Watch this clip. </a:t>
            </a:r>
            <a:r>
              <a:rPr lang="en-GB" sz="1800" u="sng" dirty="0">
                <a:hlinkClick r:id="rId3"/>
              </a:rPr>
              <a:t>https://www.bbc.co.uk/bitesize/clips/zvypyrd</a:t>
            </a:r>
            <a:endParaRPr lang="en-GB" sz="1800" dirty="0"/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70C0"/>
                </a:solidFill>
              </a:rPr>
              <a:t>Now jot down a list of fruits you might find in a supermarket… not forgetting the ones that might be in the ‘vegetable section’!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172202" y="1626385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Investigate some fruit we eat and make a fact file about three or four different fruits. </a:t>
            </a:r>
            <a:r>
              <a:rPr lang="en-GB" sz="2000" dirty="0">
                <a:solidFill>
                  <a:srgbClr val="FF0000"/>
                </a:solidFill>
              </a:rPr>
              <a:t>If you need to use a knife to cut the fruit, ask an adult to help you and take care! 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70C0"/>
                </a:solidFill>
              </a:rPr>
              <a:t>Where is the seed found in the fruit?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70C0"/>
                </a:solidFill>
              </a:rPr>
              <a:t>How many seeds are there in one fruit?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70C0"/>
                </a:solidFill>
              </a:rPr>
              <a:t>What size, shape and colour is the seed?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70C0"/>
                </a:solidFill>
              </a:rPr>
              <a:t>Do we usually eat the seed?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solidFill>
                  <a:srgbClr val="0070C0"/>
                </a:solidFill>
              </a:rPr>
              <a:t>You may like to make drawings or take photographs of the fruit and seeds.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b="1" i="1" dirty="0">
                <a:solidFill>
                  <a:schemeClr val="tx1"/>
                </a:solidFill>
              </a:rPr>
              <a:t>Taking it further: </a:t>
            </a:r>
            <a:r>
              <a:rPr lang="en-GB" sz="2000" i="1" dirty="0">
                <a:solidFill>
                  <a:schemeClr val="tx1"/>
                </a:solidFill>
              </a:rPr>
              <a:t>You could also draw a bar chart to show the different number of seeds you found in each fruit.</a:t>
            </a:r>
          </a:p>
          <a:p>
            <a:pPr marL="0" indent="0">
              <a:lnSpc>
                <a:spcPct val="110000"/>
              </a:lnSpc>
              <a:buNone/>
            </a:pPr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933D13-2E13-426F-8889-57DB07D52A00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6AB09C-B8E5-42A4-B189-890047EBC83B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F2C311-02AA-4EF7-B87F-16A20FEE5352}"/>
              </a:ext>
            </a:extLst>
          </p:cNvPr>
          <p:cNvSpPr txBox="1"/>
          <p:nvPr/>
        </p:nvSpPr>
        <p:spPr>
          <a:xfrm>
            <a:off x="1468072" y="-35644"/>
            <a:ext cx="8723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Investigating seeds in some foods we eat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D6F00-3F95-4C86-9E3A-2134F398488C}"/>
              </a:ext>
            </a:extLst>
          </p:cNvPr>
          <p:cNvSpPr txBox="1"/>
          <p:nvPr/>
        </p:nvSpPr>
        <p:spPr>
          <a:xfrm>
            <a:off x="1468071" y="500744"/>
            <a:ext cx="98017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Comparing the size, shape and number of seeds in different fruits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B3DDCF-3F51-4AAE-B72D-05FA9D1C3922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(page 5-7: 20-30 minutes)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629D61-E092-4B1E-ABDD-D03F630CD850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F9788D-7153-4ACB-9E7E-92A934BFEBE8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79F925-C708-41E8-A60E-874E22A10BB0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22" name="Picture 21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329569BE-8C42-470D-AD08-3554ABA2F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pic>
        <p:nvPicPr>
          <p:cNvPr id="30" name="Picture 29" descr="A picture containing clock, room, plate&#10;&#10;Description automatically generated">
            <a:extLst>
              <a:ext uri="{FF2B5EF4-FFF2-40B4-BE49-F238E27FC236}">
                <a16:creationId xmlns:a16="http://schemas.microsoft.com/office/drawing/2014/main" id="{2C5C780F-3CAB-4D11-AF11-A3B4AA7A1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" y="55164"/>
            <a:ext cx="1082042" cy="108204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C71EC78-95B9-4C29-A832-49BFA0306DB3}"/>
              </a:ext>
            </a:extLst>
          </p:cNvPr>
          <p:cNvSpPr txBox="1"/>
          <p:nvPr/>
        </p:nvSpPr>
        <p:spPr>
          <a:xfrm>
            <a:off x="147782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26" name="Picture 25" descr="Red, Apples, Food, Vitamins, Fruit">
            <a:extLst>
              <a:ext uri="{FF2B5EF4-FFF2-40B4-BE49-F238E27FC236}">
                <a16:creationId xmlns:a16="http://schemas.microsoft.com/office/drawing/2014/main" id="{4DB93C69-D260-46E8-A4EC-E03AFB0D1255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 r="5826"/>
          <a:stretch/>
        </p:blipFill>
        <p:spPr bwMode="auto">
          <a:xfrm>
            <a:off x="922215" y="4676573"/>
            <a:ext cx="1555261" cy="1224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Runner Beans, Vegetable, Beans, Food">
            <a:extLst>
              <a:ext uri="{FF2B5EF4-FFF2-40B4-BE49-F238E27FC236}">
                <a16:creationId xmlns:a16="http://schemas.microsoft.com/office/drawing/2014/main" id="{F673614E-F142-442F-92A5-E3E58265075B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26"/>
          <a:stretch/>
        </p:blipFill>
        <p:spPr bwMode="auto">
          <a:xfrm>
            <a:off x="2606430" y="4676571"/>
            <a:ext cx="1555262" cy="1224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Bell Pepper, Sweet Pepper, Capsicum">
            <a:extLst>
              <a:ext uri="{FF2B5EF4-FFF2-40B4-BE49-F238E27FC236}">
                <a16:creationId xmlns:a16="http://schemas.microsoft.com/office/drawing/2014/main" id="{B0352335-78C7-4FCD-95FE-5B02F8997743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/>
          <a:stretch/>
        </p:blipFill>
        <p:spPr bwMode="auto">
          <a:xfrm>
            <a:off x="4290646" y="4676571"/>
            <a:ext cx="1555262" cy="1239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0986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2257425" y="146767"/>
            <a:ext cx="9206217" cy="6574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I can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identify a variety of fruits we eat and compare their seeds.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42BEA5-4E9D-4148-B8C0-D03391A85B92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588E099-A086-4989-9AAD-FE3A20EDA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F6D72D2-C64A-44CA-952D-A9F8E45672D0}"/>
              </a:ext>
            </a:extLst>
          </p:cNvPr>
          <p:cNvSpPr txBox="1"/>
          <p:nvPr/>
        </p:nvSpPr>
        <p:spPr>
          <a:xfrm>
            <a:off x="177916" y="6466169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09A22B6-0086-4BE4-A239-746F8055627F}" type="slidenum">
              <a:rPr lang="en-GB" smtClean="0"/>
              <a:t>7</a:t>
            </a:fld>
            <a:endParaRPr lang="en-GB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D095BFC-8538-4558-BB2C-14BB0DA016EE}"/>
              </a:ext>
            </a:extLst>
          </p:cNvPr>
          <p:cNvSpPr txBox="1">
            <a:spLocks/>
          </p:cNvSpPr>
          <p:nvPr/>
        </p:nvSpPr>
        <p:spPr>
          <a:xfrm>
            <a:off x="177916" y="146767"/>
            <a:ext cx="1940053" cy="63194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solidFill>
                  <a:srgbClr val="0070C0"/>
                </a:solidFill>
              </a:rPr>
              <a:t>Choose any four fruits to make your fact file.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solidFill>
                  <a:srgbClr val="0070C0"/>
                </a:solidFill>
              </a:rPr>
              <a:t>Possible options: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i="1" dirty="0">
                <a:solidFill>
                  <a:schemeClr val="tx1"/>
                </a:solidFill>
              </a:rPr>
              <a:t>apple, orange, lemon, tomato, green bean, pear, sugar snap pea, avocado, plum, green or red pepper, melon, cucumber…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400" i="1">
                <a:solidFill>
                  <a:schemeClr val="tx1"/>
                </a:solidFill>
              </a:rPr>
              <a:t>(Note: Some </a:t>
            </a:r>
            <a:r>
              <a:rPr lang="en-GB" sz="1400" i="1" dirty="0">
                <a:solidFill>
                  <a:schemeClr val="tx1"/>
                </a:solidFill>
              </a:rPr>
              <a:t>varieties of fruit are grown as ‘seedless’ like grapes </a:t>
            </a:r>
            <a:r>
              <a:rPr lang="en-GB" sz="1400" i="1">
                <a:solidFill>
                  <a:schemeClr val="tx1"/>
                </a:solidFill>
              </a:rPr>
              <a:t>and satsumas.)</a:t>
            </a:r>
            <a:endParaRPr lang="en-GB" sz="14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18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57E6D0-2BEE-4287-979F-9D5AF1400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489" y="582701"/>
            <a:ext cx="9779511" cy="627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46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38307"/>
            <a:ext cx="5181600" cy="48209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>
                <a:solidFill>
                  <a:schemeClr val="tx1"/>
                </a:solidFill>
              </a:rPr>
              <a:t>Do fruits from the same type of plant all have the same number of seeds?</a:t>
            </a:r>
          </a:p>
          <a:p>
            <a:r>
              <a:rPr lang="en-GB" sz="2000" dirty="0">
                <a:solidFill>
                  <a:srgbClr val="0070C0"/>
                </a:solidFill>
              </a:rPr>
              <a:t>Buy a packet or bag of fruit. </a:t>
            </a:r>
            <a:r>
              <a:rPr lang="en-GB" sz="2000" i="1" dirty="0">
                <a:solidFill>
                  <a:srgbClr val="0070C0"/>
                </a:solidFill>
              </a:rPr>
              <a:t>Good options include sugar snap peas, green beans or other peas/beans sold in pods. You can also use apples, oranges and pears.</a:t>
            </a:r>
          </a:p>
          <a:p>
            <a:endParaRPr lang="en-GB" sz="2200" i="1" dirty="0">
              <a:solidFill>
                <a:srgbClr val="0070C0"/>
              </a:solidFill>
            </a:endParaRPr>
          </a:p>
          <a:p>
            <a:endParaRPr lang="en-GB" sz="22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200" i="1" dirty="0">
              <a:solidFill>
                <a:srgbClr val="0070C0"/>
              </a:solidFill>
            </a:endParaRPr>
          </a:p>
          <a:p>
            <a:r>
              <a:rPr lang="en-GB" sz="2000" dirty="0">
                <a:solidFill>
                  <a:srgbClr val="0070C0"/>
                </a:solidFill>
              </a:rPr>
              <a:t>Open each fruit and count the number of seeds inside.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Think about how you will record your results and report your findings.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172202" y="1338307"/>
            <a:ext cx="5181600" cy="4820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dirty="0">
                <a:solidFill>
                  <a:schemeClr val="tx1"/>
                </a:solidFill>
              </a:rPr>
              <a:t>Can cuttings from vegetables we eat be used to grow new plants?</a:t>
            </a:r>
          </a:p>
          <a:p>
            <a:r>
              <a:rPr lang="en-GB" sz="2000" dirty="0">
                <a:solidFill>
                  <a:srgbClr val="0070C0"/>
                </a:solidFill>
              </a:rPr>
              <a:t>Save some stalks or ends from some of the vegetables you eat. </a:t>
            </a:r>
            <a:r>
              <a:rPr lang="en-GB" sz="2000" i="1" dirty="0">
                <a:solidFill>
                  <a:srgbClr val="0070C0"/>
                </a:solidFill>
              </a:rPr>
              <a:t>You might choose lettuce, broccoli, spring onions, leeks, fennel, cauliflower…anything!</a:t>
            </a:r>
          </a:p>
          <a:p>
            <a:r>
              <a:rPr lang="en-GB" sz="2000" dirty="0">
                <a:solidFill>
                  <a:srgbClr val="0070C0"/>
                </a:solidFill>
              </a:rPr>
              <a:t>Put them in some water in a glass or jar so you can observe any change. </a:t>
            </a:r>
          </a:p>
          <a:p>
            <a:pPr marL="0" indent="0">
              <a:buNone/>
            </a:pPr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000" i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39414C-F69D-45FD-B7AA-857EBC246C29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4AC9AB-5C40-419C-AB9A-163D3D13A4A8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173D6C-DD22-4BE8-9DD3-46C2F5CF7325}"/>
              </a:ext>
            </a:extLst>
          </p:cNvPr>
          <p:cNvSpPr txBox="1"/>
          <p:nvPr/>
        </p:nvSpPr>
        <p:spPr>
          <a:xfrm>
            <a:off x="1468072" y="-35644"/>
            <a:ext cx="10194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Find out more…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1B842A-8415-4B17-8FEF-C77DF04C6304}"/>
              </a:ext>
            </a:extLst>
          </p:cNvPr>
          <p:cNvSpPr txBox="1"/>
          <p:nvPr/>
        </p:nvSpPr>
        <p:spPr>
          <a:xfrm>
            <a:off x="1468072" y="500744"/>
            <a:ext cx="105256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You may like to investigate seed patterns or try growing a plant from a cutting.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A738F7-C758-4461-998C-53A7E3833A1C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74AE323-E113-4AC6-855C-FD96431B3B56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E794CD-1E7D-4932-8306-3E19685F65D3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20" name="Picture 19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EE87E35-6F48-478F-982C-92A41DD3C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73C7119-6A07-4413-9C23-392F66B0DA9D}"/>
              </a:ext>
            </a:extLst>
          </p:cNvPr>
          <p:cNvSpPr txBox="1"/>
          <p:nvPr/>
        </p:nvSpPr>
        <p:spPr>
          <a:xfrm>
            <a:off x="177916" y="6445614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8314E36-4335-4980-9CD7-A3C0E0C1A3AD}" type="slidenum">
              <a:rPr lang="en-GB" smtClean="0">
                <a:solidFill>
                  <a:schemeClr val="bg1"/>
                </a:solidFill>
              </a:rPr>
              <a:t>8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6" name="Picture 25" descr="A picture containing clock, room, plate&#10;&#10;Description automatically generated">
            <a:extLst>
              <a:ext uri="{FF2B5EF4-FFF2-40B4-BE49-F238E27FC236}">
                <a16:creationId xmlns:a16="http://schemas.microsoft.com/office/drawing/2014/main" id="{62393445-ABEE-4FC2-9B90-76D7EB85C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" y="55164"/>
            <a:ext cx="1082042" cy="1082042"/>
          </a:xfrm>
          <a:prstGeom prst="rect">
            <a:avLst/>
          </a:prstGeom>
        </p:spPr>
      </p:pic>
      <p:pic>
        <p:nvPicPr>
          <p:cNvPr id="4" name="Picture 3" descr="A picture containing table, pea, green, sitting&#10;&#10;Description automatically generated">
            <a:extLst>
              <a:ext uri="{FF2B5EF4-FFF2-40B4-BE49-F238E27FC236}">
                <a16:creationId xmlns:a16="http://schemas.microsoft.com/office/drawing/2014/main" id="{E9892D54-6EAC-4116-B3C0-B2A3291674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15" y="3349059"/>
            <a:ext cx="2561852" cy="959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44AB0D-6073-4AA8-A109-827741FED3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034" y="3349059"/>
            <a:ext cx="2050837" cy="9592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4D1CCF-3710-42C0-A5D9-2F06D9FB8E95}"/>
              </a:ext>
            </a:extLst>
          </p:cNvPr>
          <p:cNvSpPr txBox="1"/>
          <p:nvPr/>
        </p:nvSpPr>
        <p:spPr>
          <a:xfrm>
            <a:off x="9151815" y="4173415"/>
            <a:ext cx="1961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Think about how you will record your observations over two to three weeks.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CFF25E-467A-4F2D-A524-1A05F73FCE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582" y="4155043"/>
            <a:ext cx="2228607" cy="177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60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48070" y="295184"/>
            <a:ext cx="10697592" cy="640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b="1" dirty="0">
                <a:solidFill>
                  <a:schemeClr val="tx1"/>
                </a:solidFill>
              </a:rPr>
              <a:t>Glossary of terms</a:t>
            </a:r>
          </a:p>
          <a:p>
            <a:pPr>
              <a:lnSpc>
                <a:spcPct val="120000"/>
              </a:lnSpc>
            </a:pPr>
            <a:r>
              <a:rPr lang="en-GB" b="1" dirty="0">
                <a:solidFill>
                  <a:srgbClr val="0070C0"/>
                </a:solidFill>
              </a:rPr>
              <a:t>Asexual plant reproduction </a:t>
            </a:r>
            <a:r>
              <a:rPr lang="en-GB" dirty="0"/>
              <a:t>is when a plant reproduces by making a copy of the parent plant.</a:t>
            </a: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chemeClr val="tx1"/>
                </a:solidFill>
              </a:rPr>
              <a:t>A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b="1" dirty="0">
                <a:solidFill>
                  <a:srgbClr val="0070C0"/>
                </a:solidFill>
              </a:rPr>
              <a:t>bulb </a:t>
            </a:r>
            <a:r>
              <a:rPr lang="en-GB" dirty="0">
                <a:solidFill>
                  <a:schemeClr val="tx1"/>
                </a:solidFill>
              </a:rPr>
              <a:t>is an underground food store. Side bulbs can form to make copies of the parent plant through asexual reproduction. For example, daffodils grow from bulbs.</a:t>
            </a:r>
            <a:endParaRPr lang="en-GB" b="1" dirty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</a:pPr>
            <a:r>
              <a:rPr lang="en-GB" dirty="0"/>
              <a:t>A </a:t>
            </a:r>
            <a:r>
              <a:rPr lang="en-GB" b="1" dirty="0">
                <a:solidFill>
                  <a:schemeClr val="accent1"/>
                </a:solidFill>
              </a:rPr>
              <a:t>tuber </a:t>
            </a:r>
            <a:r>
              <a:rPr lang="en-GB" dirty="0">
                <a:solidFill>
                  <a:schemeClr val="tx1"/>
                </a:solidFill>
              </a:rPr>
              <a:t>is an underground food store. It can make copies of the parent plant through asexual reproduction. For example, a potato is a tuber.</a:t>
            </a:r>
            <a:endParaRPr lang="en-GB" b="1" dirty="0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GB" dirty="0"/>
              <a:t>A</a:t>
            </a:r>
            <a:r>
              <a:rPr lang="en-GB" b="1" dirty="0"/>
              <a:t> </a:t>
            </a:r>
            <a:r>
              <a:rPr lang="en-GB" b="1" dirty="0">
                <a:solidFill>
                  <a:srgbClr val="0070C0"/>
                </a:solidFill>
              </a:rPr>
              <a:t>runner </a:t>
            </a:r>
            <a:r>
              <a:rPr lang="en-GB" dirty="0">
                <a:solidFill>
                  <a:schemeClr val="tx1"/>
                </a:solidFill>
              </a:rPr>
              <a:t>is a side shoot which can grow a plantlet which is a copy of the parent plant. For example, strawberries grow runners.</a:t>
            </a:r>
          </a:p>
          <a:p>
            <a:pPr>
              <a:lnSpc>
                <a:spcPct val="120000"/>
              </a:lnSpc>
            </a:pPr>
            <a:r>
              <a:rPr lang="en-GB" b="1" dirty="0">
                <a:solidFill>
                  <a:schemeClr val="accent1"/>
                </a:solidFill>
              </a:rPr>
              <a:t>Sexual plant reproduction </a:t>
            </a:r>
            <a:r>
              <a:rPr lang="en-GB" dirty="0"/>
              <a:t>is when a plant reproduces by forming seeds or spores.</a:t>
            </a:r>
          </a:p>
          <a:p>
            <a:pPr>
              <a:lnSpc>
                <a:spcPct val="120000"/>
              </a:lnSpc>
            </a:pPr>
            <a:r>
              <a:rPr lang="en-GB" b="1" dirty="0">
                <a:solidFill>
                  <a:schemeClr val="accent1"/>
                </a:solidFill>
              </a:rPr>
              <a:t>Germination </a:t>
            </a:r>
            <a:r>
              <a:rPr lang="en-GB" dirty="0"/>
              <a:t>is when a seed or spore starts to grow into a new plant.</a:t>
            </a:r>
          </a:p>
          <a:p>
            <a:pPr>
              <a:lnSpc>
                <a:spcPct val="120000"/>
              </a:lnSpc>
            </a:pPr>
            <a:r>
              <a:rPr lang="en-GB" b="1" dirty="0">
                <a:solidFill>
                  <a:schemeClr val="accent1"/>
                </a:solidFill>
              </a:rPr>
              <a:t>Pollination</a:t>
            </a:r>
            <a:r>
              <a:rPr lang="en-GB" b="1" dirty="0"/>
              <a:t> </a:t>
            </a:r>
            <a:r>
              <a:rPr lang="en-GB" dirty="0"/>
              <a:t>is when pollen is carried from the male part to the female part of a plant, usually by insects or the wind.</a:t>
            </a:r>
          </a:p>
          <a:p>
            <a:pPr>
              <a:lnSpc>
                <a:spcPct val="120000"/>
              </a:lnSpc>
            </a:pPr>
            <a:r>
              <a:rPr lang="en-GB" b="1" dirty="0">
                <a:solidFill>
                  <a:schemeClr val="accent1"/>
                </a:solidFill>
              </a:rPr>
              <a:t>Fertilisation </a:t>
            </a:r>
            <a:r>
              <a:rPr lang="en-GB" dirty="0">
                <a:solidFill>
                  <a:schemeClr val="tx1"/>
                </a:solidFill>
              </a:rPr>
              <a:t>is when pollen fertilises the eggs within the female part of a plant</a:t>
            </a:r>
            <a:r>
              <a:rPr lang="en-GB">
                <a:solidFill>
                  <a:schemeClr val="tx1"/>
                </a:solidFill>
              </a:rPr>
              <a:t>, so seeds can form. </a:t>
            </a:r>
            <a:r>
              <a:rPr lang="en-GB" dirty="0">
                <a:solidFill>
                  <a:schemeClr val="tx1"/>
                </a:solidFill>
              </a:rPr>
              <a:t>The seeds are often contained within a fruit.</a:t>
            </a:r>
          </a:p>
          <a:p>
            <a:pPr>
              <a:lnSpc>
                <a:spcPct val="100000"/>
              </a:lnSpc>
            </a:pP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5D3255-F0A5-4F6E-8307-C2ECD988BDF3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Picture 23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0EE25CAF-C579-48C2-9CA1-CC51C2E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7A6832-0ED3-4245-83DB-D3AD92D15CCB}"/>
              </a:ext>
            </a:extLst>
          </p:cNvPr>
          <p:cNvSpPr txBox="1"/>
          <p:nvPr/>
        </p:nvSpPr>
        <p:spPr>
          <a:xfrm>
            <a:off x="177916" y="6444733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8820719-B322-4428-9BCE-2C4D3A7F3F33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3889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A16988A4411D43993AF1AD54B21A42" ma:contentTypeVersion="18" ma:contentTypeDescription="Create a new document." ma:contentTypeScope="" ma:versionID="7d3cd43ba70f36fa3c37690c706d8f06">
  <xsd:schema xmlns:xsd="http://www.w3.org/2001/XMLSchema" xmlns:xs="http://www.w3.org/2001/XMLSchema" xmlns:p="http://schemas.microsoft.com/office/2006/metadata/properties" xmlns:ns2="595e4c87-8aad-4424-8d13-4e1a0ac8f772" xmlns:ns3="a06a9706-ad8f-4101-9ff4-bb1986540cca" targetNamespace="http://schemas.microsoft.com/office/2006/metadata/properties" ma:root="true" ma:fieldsID="98fd641a8cfad8eba1586fc43b07f76d" ns2:_="" ns3:_="">
    <xsd:import namespace="595e4c87-8aad-4424-8d13-4e1a0ac8f772"/>
    <xsd:import namespace="a06a9706-ad8f-4101-9ff4-bb1986540c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5e4c87-8aad-4424-8d13-4e1a0ac8f7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b860b5a-276f-4e20-a60a-049ecf2d2c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6a9706-ad8f-4101-9ff4-bb1986540cc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c8a0f90-a25b-428a-ba85-bf7ee30a594a}" ma:internalName="TaxCatchAll" ma:showField="CatchAllData" ma:web="a06a9706-ad8f-4101-9ff4-bb1986540c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95e4c87-8aad-4424-8d13-4e1a0ac8f772">
      <Terms xmlns="http://schemas.microsoft.com/office/infopath/2007/PartnerControls"/>
    </lcf76f155ced4ddcb4097134ff3c332f>
    <TaxCatchAll xmlns="a06a9706-ad8f-4101-9ff4-bb1986540cca" xsi:nil="true"/>
  </documentManagement>
</p:properties>
</file>

<file path=customXml/itemProps1.xml><?xml version="1.0" encoding="utf-8"?>
<ds:datastoreItem xmlns:ds="http://schemas.openxmlformats.org/officeDocument/2006/customXml" ds:itemID="{093B3DBA-C2CC-418F-B31C-4C5EDB62F819}"/>
</file>

<file path=customXml/itemProps2.xml><?xml version="1.0" encoding="utf-8"?>
<ds:datastoreItem xmlns:ds="http://schemas.openxmlformats.org/officeDocument/2006/customXml" ds:itemID="{CAE97B64-45E2-443B-B583-1E31A8C59F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562C40-ACB1-464D-9655-61DD85FFCCB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4879</TotalTime>
  <Words>1428</Words>
  <Application>Microsoft Office PowerPoint</Application>
  <PresentationFormat>Widescreen</PresentationFormat>
  <Paragraphs>153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Lato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Wood</dc:creator>
  <cp:lastModifiedBy>Alistair Strayton</cp:lastModifiedBy>
  <cp:revision>5</cp:revision>
  <cp:lastPrinted>2020-04-08T11:41:57Z</cp:lastPrinted>
  <dcterms:created xsi:type="dcterms:W3CDTF">2020-03-28T09:27:35Z</dcterms:created>
  <dcterms:modified xsi:type="dcterms:W3CDTF">2020-04-27T15:56:13Z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0x010100ECDF125A2BE7EC4BBA5D53924D00436D</vt:lpwstr>
  </property>
</Properties>
</file>